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gYXo60j5jBDO+6i5fxpAWQYnv+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1E8E8D-CE7F-4EB7-AC13-2C6E35864EAB}" v="11" dt="2024-02-22T17:10:41.478"/>
  </p1510:revLst>
</p1510:revInfo>
</file>

<file path=ppt/tableStyles.xml><?xml version="1.0" encoding="utf-8"?>
<a:tblStyleLst xmlns:a="http://schemas.openxmlformats.org/drawingml/2006/main" def="{5E250A8D-025C-4ABB-99B3-813BC85655E4}">
  <a:tblStyle styleId="{5E250A8D-025C-4ABB-99B3-813BC85655E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 b="off" i="off"/>
      <a:tcStyle>
        <a:tcBdr/>
        <a:fill>
          <a:solidFill>
            <a:srgbClr val="E8EDFD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E8EDFD"/>
          </a:solidFill>
        </a:fill>
      </a:tcStyle>
    </a:band1V>
    <a:band2V>
      <a:tcTxStyle b="off" i="off"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Gachihi Waithaka" userId="a0a3911e-76e6-4a73-94ed-950ec9630c30" providerId="ADAL" clId="{F61E8E8D-CE7F-4EB7-AC13-2C6E35864EAB}"/>
    <pc:docChg chg="custSel modSld">
      <pc:chgData name="John Gachihi Waithaka" userId="a0a3911e-76e6-4a73-94ed-950ec9630c30" providerId="ADAL" clId="{F61E8E8D-CE7F-4EB7-AC13-2C6E35864EAB}" dt="2024-02-22T17:10:41.478" v="81"/>
      <pc:docMkLst>
        <pc:docMk/>
      </pc:docMkLst>
      <pc:sldChg chg="addSp delSp modSp mod modTransition modAnim">
        <pc:chgData name="John Gachihi Waithaka" userId="a0a3911e-76e6-4a73-94ed-950ec9630c30" providerId="ADAL" clId="{F61E8E8D-CE7F-4EB7-AC13-2C6E35864EAB}" dt="2024-02-22T17:10:41.478" v="81"/>
        <pc:sldMkLst>
          <pc:docMk/>
          <pc:sldMk cId="0" sldId="264"/>
        </pc:sldMkLst>
        <pc:spChg chg="add mod">
          <ac:chgData name="John Gachihi Waithaka" userId="a0a3911e-76e6-4a73-94ed-950ec9630c30" providerId="ADAL" clId="{F61E8E8D-CE7F-4EB7-AC13-2C6E35864EAB}" dt="2024-02-22T16:56:56.169" v="8" actId="14100"/>
          <ac:spMkLst>
            <pc:docMk/>
            <pc:sldMk cId="0" sldId="264"/>
            <ac:spMk id="12" creationId="{F36358EE-0168-9C45-DB6A-CCD72F623887}"/>
          </ac:spMkLst>
        </pc:spChg>
        <pc:spChg chg="del">
          <ac:chgData name="John Gachihi Waithaka" userId="a0a3911e-76e6-4a73-94ed-950ec9630c30" providerId="ADAL" clId="{F61E8E8D-CE7F-4EB7-AC13-2C6E35864EAB}" dt="2024-02-22T16:58:14.008" v="68" actId="478"/>
          <ac:spMkLst>
            <pc:docMk/>
            <pc:sldMk cId="0" sldId="264"/>
            <ac:spMk id="222" creationId="{00000000-0000-0000-0000-000000000000}"/>
          </ac:spMkLst>
        </pc:spChg>
        <pc:spChg chg="mod">
          <ac:chgData name="John Gachihi Waithaka" userId="a0a3911e-76e6-4a73-94ed-950ec9630c30" providerId="ADAL" clId="{F61E8E8D-CE7F-4EB7-AC13-2C6E35864EAB}" dt="2024-02-22T16:58:19.075" v="69" actId="1076"/>
          <ac:spMkLst>
            <pc:docMk/>
            <pc:sldMk cId="0" sldId="264"/>
            <ac:spMk id="223" creationId="{00000000-0000-0000-0000-000000000000}"/>
          </ac:spMkLst>
        </pc:spChg>
        <pc:spChg chg="del">
          <ac:chgData name="John Gachihi Waithaka" userId="a0a3911e-76e6-4a73-94ed-950ec9630c30" providerId="ADAL" clId="{F61E8E8D-CE7F-4EB7-AC13-2C6E35864EAB}" dt="2024-02-22T16:58:04.768" v="66" actId="478"/>
          <ac:spMkLst>
            <pc:docMk/>
            <pc:sldMk cId="0" sldId="264"/>
            <ac:spMk id="225" creationId="{00000000-0000-0000-0000-000000000000}"/>
          </ac:spMkLst>
        </pc:spChg>
        <pc:spChg chg="mod">
          <ac:chgData name="John Gachihi Waithaka" userId="a0a3911e-76e6-4a73-94ed-950ec9630c30" providerId="ADAL" clId="{F61E8E8D-CE7F-4EB7-AC13-2C6E35864EAB}" dt="2024-02-22T16:58:24.415" v="70" actId="1076"/>
          <ac:spMkLst>
            <pc:docMk/>
            <pc:sldMk cId="0" sldId="264"/>
            <ac:spMk id="226" creationId="{00000000-0000-0000-0000-000000000000}"/>
          </ac:spMkLst>
        </pc:spChg>
        <pc:spChg chg="mod">
          <ac:chgData name="John Gachihi Waithaka" userId="a0a3911e-76e6-4a73-94ed-950ec9630c30" providerId="ADAL" clId="{F61E8E8D-CE7F-4EB7-AC13-2C6E35864EAB}" dt="2024-02-22T16:57:51.149" v="64" actId="1076"/>
          <ac:spMkLst>
            <pc:docMk/>
            <pc:sldMk cId="0" sldId="264"/>
            <ac:spMk id="227" creationId="{00000000-0000-0000-0000-000000000000}"/>
          </ac:spMkLst>
        </pc:spChg>
        <pc:picChg chg="add del mod">
          <ac:chgData name="John Gachihi Waithaka" userId="a0a3911e-76e6-4a73-94ed-950ec9630c30" providerId="ADAL" clId="{F61E8E8D-CE7F-4EB7-AC13-2C6E35864EAB}" dt="2024-02-22T17:00:15.373" v="72"/>
          <ac:picMkLst>
            <pc:docMk/>
            <pc:sldMk cId="0" sldId="264"/>
            <ac:picMk id="3" creationId="{0FF57AF0-7DE3-D923-F924-FA7DE1559C10}"/>
          </ac:picMkLst>
        </pc:picChg>
        <pc:picChg chg="add del mod">
          <ac:chgData name="John Gachihi Waithaka" userId="a0a3911e-76e6-4a73-94ed-950ec9630c30" providerId="ADAL" clId="{F61E8E8D-CE7F-4EB7-AC13-2C6E35864EAB}" dt="2024-02-22T17:00:26.764" v="74"/>
          <ac:picMkLst>
            <pc:docMk/>
            <pc:sldMk cId="0" sldId="264"/>
            <ac:picMk id="4" creationId="{246CC99B-763D-2C1F-DAFA-6DABCABF2B0E}"/>
          </ac:picMkLst>
        </pc:picChg>
        <pc:picChg chg="add del mod">
          <ac:chgData name="John Gachihi Waithaka" userId="a0a3911e-76e6-4a73-94ed-950ec9630c30" providerId="ADAL" clId="{F61E8E8D-CE7F-4EB7-AC13-2C6E35864EAB}" dt="2024-02-22T17:01:27.810" v="76"/>
          <ac:picMkLst>
            <pc:docMk/>
            <pc:sldMk cId="0" sldId="264"/>
            <ac:picMk id="5" creationId="{8846DB94-F11D-A2C9-830C-A6156A667120}"/>
          </ac:picMkLst>
        </pc:picChg>
        <pc:picChg chg="add del mod">
          <ac:chgData name="John Gachihi Waithaka" userId="a0a3911e-76e6-4a73-94ed-950ec9630c30" providerId="ADAL" clId="{F61E8E8D-CE7F-4EB7-AC13-2C6E35864EAB}" dt="2024-02-22T17:05:47.806" v="78"/>
          <ac:picMkLst>
            <pc:docMk/>
            <pc:sldMk cId="0" sldId="264"/>
            <ac:picMk id="6" creationId="{B9891F13-3C66-859D-9336-F634E63C9CCE}"/>
          </ac:picMkLst>
        </pc:picChg>
        <pc:picChg chg="add del mod">
          <ac:chgData name="John Gachihi Waithaka" userId="a0a3911e-76e6-4a73-94ed-950ec9630c30" providerId="ADAL" clId="{F61E8E8D-CE7F-4EB7-AC13-2C6E35864EAB}" dt="2024-02-22T17:07:29.958" v="80"/>
          <ac:picMkLst>
            <pc:docMk/>
            <pc:sldMk cId="0" sldId="264"/>
            <ac:picMk id="7" creationId="{1D573A0E-6F2B-F4DD-E75C-9FA5F63F42E9}"/>
          </ac:picMkLst>
        </pc:picChg>
        <pc:picChg chg="add mod">
          <ac:chgData name="John Gachihi Waithaka" userId="a0a3911e-76e6-4a73-94ed-950ec9630c30" providerId="ADAL" clId="{F61E8E8D-CE7F-4EB7-AC13-2C6E35864EAB}" dt="2024-02-22T17:10:41.478" v="81"/>
          <ac:picMkLst>
            <pc:docMk/>
            <pc:sldMk cId="0" sldId="264"/>
            <ac:picMk id="8" creationId="{60BD07B8-0BC8-3FAB-8CA3-670955FEB661}"/>
          </ac:picMkLst>
        </pc:picChg>
        <pc:cxnChg chg="del">
          <ac:chgData name="John Gachihi Waithaka" userId="a0a3911e-76e6-4a73-94ed-950ec9630c30" providerId="ADAL" clId="{F61E8E8D-CE7F-4EB7-AC13-2C6E35864EAB}" dt="2024-02-22T16:58:08.267" v="67" actId="478"/>
          <ac:cxnSpMkLst>
            <pc:docMk/>
            <pc:sldMk cId="0" sldId="264"/>
            <ac:cxnSpMk id="224" creationId="{00000000-0000-0000-0000-000000000000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baseline="0" dirty="0"/>
              <a:t>Before and After various optimizations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Sheet1!$A$2:$A$10</c:f>
              <c:strCache>
                <c:ptCount val="9"/>
                <c:pt idx="0">
                  <c:v>Bangladesh</c:v>
                </c:pt>
                <c:pt idx="1">
                  <c:v>Ethiopia</c:v>
                </c:pt>
                <c:pt idx="2">
                  <c:v>Ghana</c:v>
                </c:pt>
                <c:pt idx="3">
                  <c:v>India</c:v>
                </c:pt>
                <c:pt idx="4">
                  <c:v>Kenya</c:v>
                </c:pt>
                <c:pt idx="5">
                  <c:v>Nigeria</c:v>
                </c:pt>
                <c:pt idx="6">
                  <c:v>Pakistan</c:v>
                </c:pt>
                <c:pt idx="7">
                  <c:v>Uganda</c:v>
                </c:pt>
                <c:pt idx="8">
                  <c:v>Yemen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3.5</c:v>
                </c:pt>
                <c:pt idx="1">
                  <c:v>13</c:v>
                </c:pt>
                <c:pt idx="2">
                  <c:v>3</c:v>
                </c:pt>
                <c:pt idx="3">
                  <c:v>1.8</c:v>
                </c:pt>
                <c:pt idx="4">
                  <c:v>3</c:v>
                </c:pt>
                <c:pt idx="5">
                  <c:v>1.3</c:v>
                </c:pt>
                <c:pt idx="6">
                  <c:v>0.6</c:v>
                </c:pt>
                <c:pt idx="7">
                  <c:v>8</c:v>
                </c:pt>
                <c:pt idx="8">
                  <c:v>8.6999999999999993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EB-43CD-9D58-98C0A1DC46B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50% resolution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100000"/>
                    <a:shade val="100000"/>
                    <a:satMod val="130000"/>
                  </a:schemeClr>
                </a:gs>
                <a:gs pos="100000">
                  <a:schemeClr val="accent2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Sheet1!$A$2:$A$10</c:f>
              <c:strCache>
                <c:ptCount val="9"/>
                <c:pt idx="0">
                  <c:v>Bangladesh</c:v>
                </c:pt>
                <c:pt idx="1">
                  <c:v>Ethiopia</c:v>
                </c:pt>
                <c:pt idx="2">
                  <c:v>Ghana</c:v>
                </c:pt>
                <c:pt idx="3">
                  <c:v>India</c:v>
                </c:pt>
                <c:pt idx="4">
                  <c:v>Kenya</c:v>
                </c:pt>
                <c:pt idx="5">
                  <c:v>Nigeria</c:v>
                </c:pt>
                <c:pt idx="6">
                  <c:v>Pakistan</c:v>
                </c:pt>
                <c:pt idx="7">
                  <c:v>Uganda</c:v>
                </c:pt>
                <c:pt idx="8">
                  <c:v>Yemen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</c:v>
                </c:pt>
                <c:pt idx="1">
                  <c:v>9</c:v>
                </c:pt>
                <c:pt idx="2">
                  <c:v>1.8</c:v>
                </c:pt>
                <c:pt idx="3">
                  <c:v>1</c:v>
                </c:pt>
                <c:pt idx="4">
                  <c:v>2</c:v>
                </c:pt>
                <c:pt idx="5">
                  <c:v>1.1000000000000001</c:v>
                </c:pt>
                <c:pt idx="6">
                  <c:v>0.3</c:v>
                </c:pt>
                <c:pt idx="7">
                  <c:v>5</c:v>
                </c:pt>
                <c:pt idx="8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EB-43CD-9D58-98C0A1DC46B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WebP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3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Sheet1!$A$2:$A$10</c:f>
              <c:strCache>
                <c:ptCount val="9"/>
                <c:pt idx="0">
                  <c:v>Bangladesh</c:v>
                </c:pt>
                <c:pt idx="1">
                  <c:v>Ethiopia</c:v>
                </c:pt>
                <c:pt idx="2">
                  <c:v>Ghana</c:v>
                </c:pt>
                <c:pt idx="3">
                  <c:v>India</c:v>
                </c:pt>
                <c:pt idx="4">
                  <c:v>Kenya</c:v>
                </c:pt>
                <c:pt idx="5">
                  <c:v>Nigeria</c:v>
                </c:pt>
                <c:pt idx="6">
                  <c:v>Pakistan</c:v>
                </c:pt>
                <c:pt idx="7">
                  <c:v>Uganda</c:v>
                </c:pt>
                <c:pt idx="8">
                  <c:v>Yemen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1.5</c:v>
                </c:pt>
                <c:pt idx="1">
                  <c:v>5.5</c:v>
                </c:pt>
                <c:pt idx="2">
                  <c:v>1.4</c:v>
                </c:pt>
                <c:pt idx="3">
                  <c:v>0.8</c:v>
                </c:pt>
                <c:pt idx="4">
                  <c:v>1.5</c:v>
                </c:pt>
                <c:pt idx="5">
                  <c:v>1</c:v>
                </c:pt>
                <c:pt idx="6">
                  <c:v>0.2</c:v>
                </c:pt>
                <c:pt idx="7">
                  <c:v>2.5</c:v>
                </c:pt>
                <c:pt idx="8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EB-43CD-9D58-98C0A1DC46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72009808"/>
        <c:axId val="1372008848"/>
      </c:barChart>
      <c:catAx>
        <c:axId val="1372009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2008848"/>
        <c:crosses val="autoZero"/>
        <c:auto val="1"/>
        <c:lblAlgn val="ctr"/>
        <c:lblOffset val="100"/>
        <c:noMultiLvlLbl val="0"/>
      </c:catAx>
      <c:valAx>
        <c:axId val="1372008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2009808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 sz="2128" b="1" i="0" u="none" strike="noStrike" baseline="0" dirty="0">
                <a:effectLst/>
              </a:rPr>
              <a:t>PAW index values for a data-only plan (2 GB)</a:t>
            </a:r>
            <a:br>
              <a:rPr lang="en-GB" sz="2128" b="1" i="0" u="none" strike="noStrike" baseline="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b="1" baseline="0" dirty="0"/>
              <a:t>Developing countries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Public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Sheet1!$A$2:$A$10</c:f>
              <c:strCache>
                <c:ptCount val="9"/>
                <c:pt idx="0">
                  <c:v>Bangladesh</c:v>
                </c:pt>
                <c:pt idx="1">
                  <c:v>Ethiopia</c:v>
                </c:pt>
                <c:pt idx="2">
                  <c:v>Ghana</c:v>
                </c:pt>
                <c:pt idx="3">
                  <c:v>India</c:v>
                </c:pt>
                <c:pt idx="4">
                  <c:v>Kenya</c:v>
                </c:pt>
                <c:pt idx="5">
                  <c:v>Nigeria</c:v>
                </c:pt>
                <c:pt idx="6">
                  <c:v>Pakistan</c:v>
                </c:pt>
                <c:pt idx="7">
                  <c:v>Uganda</c:v>
                </c:pt>
                <c:pt idx="8">
                  <c:v>Yemen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3.5</c:v>
                </c:pt>
                <c:pt idx="1">
                  <c:v>13</c:v>
                </c:pt>
                <c:pt idx="2">
                  <c:v>3</c:v>
                </c:pt>
                <c:pt idx="3">
                  <c:v>1.8</c:v>
                </c:pt>
                <c:pt idx="4">
                  <c:v>3</c:v>
                </c:pt>
                <c:pt idx="5">
                  <c:v>1.3</c:v>
                </c:pt>
                <c:pt idx="6">
                  <c:v>0.6</c:v>
                </c:pt>
                <c:pt idx="7">
                  <c:v>8</c:v>
                </c:pt>
                <c:pt idx="8">
                  <c:v>8.6999999999999993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EB-43CD-9D58-98C0A1DC46B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Top 100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100000"/>
                    <a:shade val="100000"/>
                    <a:satMod val="130000"/>
                  </a:schemeClr>
                </a:gs>
                <a:gs pos="100000">
                  <a:schemeClr val="accent2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Sheet1!$A$2:$A$10</c:f>
              <c:strCache>
                <c:ptCount val="9"/>
                <c:pt idx="0">
                  <c:v>Bangladesh</c:v>
                </c:pt>
                <c:pt idx="1">
                  <c:v>Ethiopia</c:v>
                </c:pt>
                <c:pt idx="2">
                  <c:v>Ghana</c:v>
                </c:pt>
                <c:pt idx="3">
                  <c:v>India</c:v>
                </c:pt>
                <c:pt idx="4">
                  <c:v>Kenya</c:v>
                </c:pt>
                <c:pt idx="5">
                  <c:v>Nigeria</c:v>
                </c:pt>
                <c:pt idx="6">
                  <c:v>Pakistan</c:v>
                </c:pt>
                <c:pt idx="7">
                  <c:v>Uganda</c:v>
                </c:pt>
                <c:pt idx="8">
                  <c:v>Yemen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</c:v>
                </c:pt>
                <c:pt idx="1">
                  <c:v>4</c:v>
                </c:pt>
                <c:pt idx="2">
                  <c:v>1.2</c:v>
                </c:pt>
                <c:pt idx="3">
                  <c:v>0.8</c:v>
                </c:pt>
                <c:pt idx="4">
                  <c:v>2</c:v>
                </c:pt>
                <c:pt idx="5">
                  <c:v>1.1000000000000001</c:v>
                </c:pt>
                <c:pt idx="6">
                  <c:v>0.3</c:v>
                </c:pt>
                <c:pt idx="7">
                  <c:v>5</c:v>
                </c:pt>
                <c:pt idx="8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EB-43CD-9D58-98C0A1DC46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72009808"/>
        <c:axId val="1372008848"/>
      </c:barChart>
      <c:catAx>
        <c:axId val="1372009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Countries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2008848"/>
        <c:crosses val="autoZero"/>
        <c:auto val="1"/>
        <c:lblAlgn val="ctr"/>
        <c:lblOffset val="100"/>
        <c:noMultiLvlLbl val="0"/>
      </c:catAx>
      <c:valAx>
        <c:axId val="1372008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Paw index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2009808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 sz="1600" b="1" i="0" u="none" strike="noStrike" baseline="0" dirty="0">
                <a:effectLst/>
              </a:rPr>
              <a:t>PAW index values for a data-only plan (2 GB)</a:t>
            </a:r>
            <a:br>
              <a:rPr lang="en-GB" sz="1600" b="1" i="0" u="none" strike="noStrike" baseline="0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1600" b="1" baseline="0" dirty="0"/>
              <a:t>Developed countries</a:t>
            </a:r>
            <a:endParaRPr lang="en-US" sz="16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Public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Sheet1!$A$2:$A$10</c:f>
              <c:strCache>
                <c:ptCount val="9"/>
                <c:pt idx="0">
                  <c:v>Australia</c:v>
                </c:pt>
                <c:pt idx="1">
                  <c:v>Canada</c:v>
                </c:pt>
                <c:pt idx="2">
                  <c:v>France</c:v>
                </c:pt>
                <c:pt idx="3">
                  <c:v>Italy</c:v>
                </c:pt>
                <c:pt idx="4">
                  <c:v>Japan</c:v>
                </c:pt>
                <c:pt idx="5">
                  <c:v>New zealand</c:v>
                </c:pt>
                <c:pt idx="6">
                  <c:v>Spain</c:v>
                </c:pt>
                <c:pt idx="7">
                  <c:v>UK</c:v>
                </c:pt>
                <c:pt idx="8">
                  <c:v>USA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0.6</c:v>
                </c:pt>
                <c:pt idx="1">
                  <c:v>0.4</c:v>
                </c:pt>
                <c:pt idx="2">
                  <c:v>0.23</c:v>
                </c:pt>
                <c:pt idx="3">
                  <c:v>0.3</c:v>
                </c:pt>
                <c:pt idx="4">
                  <c:v>0.75</c:v>
                </c:pt>
                <c:pt idx="5">
                  <c:v>0.23</c:v>
                </c:pt>
                <c:pt idx="6">
                  <c:v>0.23</c:v>
                </c:pt>
                <c:pt idx="7">
                  <c:v>0.27</c:v>
                </c:pt>
                <c:pt idx="8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EB-43CD-9D58-98C0A1DC46B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Top 100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100000"/>
                    <a:shade val="100000"/>
                    <a:satMod val="130000"/>
                  </a:schemeClr>
                </a:gs>
                <a:gs pos="100000">
                  <a:schemeClr val="accent2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Sheet1!$A$2:$A$10</c:f>
              <c:strCache>
                <c:ptCount val="9"/>
                <c:pt idx="0">
                  <c:v>Australia</c:v>
                </c:pt>
                <c:pt idx="1">
                  <c:v>Canada</c:v>
                </c:pt>
                <c:pt idx="2">
                  <c:v>France</c:v>
                </c:pt>
                <c:pt idx="3">
                  <c:v>Italy</c:v>
                </c:pt>
                <c:pt idx="4">
                  <c:v>Japan</c:v>
                </c:pt>
                <c:pt idx="5">
                  <c:v>New zealand</c:v>
                </c:pt>
                <c:pt idx="6">
                  <c:v>Spain</c:v>
                </c:pt>
                <c:pt idx="7">
                  <c:v>UK</c:v>
                </c:pt>
                <c:pt idx="8">
                  <c:v>USA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0.5</c:v>
                </c:pt>
                <c:pt idx="1">
                  <c:v>0.3</c:v>
                </c:pt>
                <c:pt idx="2">
                  <c:v>0.24</c:v>
                </c:pt>
                <c:pt idx="3">
                  <c:v>0.22</c:v>
                </c:pt>
                <c:pt idx="4">
                  <c:v>0.71</c:v>
                </c:pt>
                <c:pt idx="5">
                  <c:v>0.24</c:v>
                </c:pt>
                <c:pt idx="6">
                  <c:v>0.27</c:v>
                </c:pt>
                <c:pt idx="7">
                  <c:v>0.25</c:v>
                </c:pt>
                <c:pt idx="8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EB-43CD-9D58-98C0A1DC46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72009808"/>
        <c:axId val="1372008848"/>
      </c:barChart>
      <c:catAx>
        <c:axId val="1372009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Countries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2008848"/>
        <c:crosses val="autoZero"/>
        <c:auto val="1"/>
        <c:lblAlgn val="ctr"/>
        <c:lblOffset val="100"/>
        <c:noMultiLvlLbl val="0"/>
      </c:catAx>
      <c:valAx>
        <c:axId val="1372008848"/>
        <c:scaling>
          <c:orientation val="minMax"/>
          <c:max val="14"/>
          <c:min val="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Paw index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2009808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0.04456</cdr:x>
      <cdr:y>0.78271</cdr:y>
    </cdr:from>
    <cdr:to>
      <cdr:x>0.9806</cdr:x>
      <cdr:y>0.78271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B3A24F04-5D3E-ED52-AAF2-955EBDF2A4E7}"/>
            </a:ext>
          </a:extLst>
        </cdr:cNvPr>
        <cdr:cNvCxnSpPr/>
      </cdr:nvCxnSpPr>
      <cdr:spPr>
        <a:xfrm xmlns:a="http://schemas.openxmlformats.org/drawingml/2006/main">
          <a:off x="482484" y="3250417"/>
          <a:ext cx="10136390" cy="0"/>
        </a:xfrm>
        <a:prstGeom xmlns:a="http://schemas.openxmlformats.org/drawingml/2006/main" prst="line">
          <a:avLst/>
        </a:prstGeom>
        <a:ln xmlns:a="http://schemas.openxmlformats.org/drawingml/2006/main" w="28575">
          <a:solidFill>
            <a:schemeClr val="accent6">
              <a:lumMod val="60000"/>
              <a:lumOff val="40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0.05001</cdr:x>
      <cdr:y>0.72115</cdr:y>
    </cdr:from>
    <cdr:to>
      <cdr:x>0.98605</cdr:x>
      <cdr:y>0.72115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B3A24F04-5D3E-ED52-AAF2-955EBDF2A4E7}"/>
            </a:ext>
          </a:extLst>
        </cdr:cNvPr>
        <cdr:cNvCxnSpPr/>
      </cdr:nvCxnSpPr>
      <cdr:spPr>
        <a:xfrm xmlns:a="http://schemas.openxmlformats.org/drawingml/2006/main">
          <a:off x="541528" y="2994795"/>
          <a:ext cx="10136284" cy="0"/>
        </a:xfrm>
        <a:prstGeom xmlns:a="http://schemas.openxmlformats.org/drawingml/2006/main" prst="line">
          <a:avLst/>
        </a:prstGeom>
        <a:ln xmlns:a="http://schemas.openxmlformats.org/drawingml/2006/main" w="28575">
          <a:solidFill>
            <a:schemeClr val="accent6">
              <a:lumMod val="60000"/>
              <a:lumOff val="40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0.06396</cdr:x>
      <cdr:y>0.7351</cdr:y>
    </cdr:from>
    <cdr:to>
      <cdr:x>1</cdr:x>
      <cdr:y>0.7351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B3A24F04-5D3E-ED52-AAF2-955EBDF2A4E7}"/>
            </a:ext>
          </a:extLst>
        </cdr:cNvPr>
        <cdr:cNvCxnSpPr/>
      </cdr:nvCxnSpPr>
      <cdr:spPr>
        <a:xfrm xmlns:a="http://schemas.openxmlformats.org/drawingml/2006/main">
          <a:off x="692617" y="3317517"/>
          <a:ext cx="10136284" cy="0"/>
        </a:xfrm>
        <a:prstGeom xmlns:a="http://schemas.openxmlformats.org/drawingml/2006/main" prst="line">
          <a:avLst/>
        </a:prstGeom>
        <a:ln xmlns:a="http://schemas.openxmlformats.org/drawingml/2006/main" w="28575">
          <a:solidFill>
            <a:schemeClr val="accent6">
              <a:lumMod val="60000"/>
              <a:lumOff val="40000"/>
            </a:schemeClr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" name="Google Shape;1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bb16b75e88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8" name="Google Shape;238;g2bb16b75e88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6" name="Google Shape;24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1" name="Google Shape;26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8" name="Google Shape;15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3" name="Google Shape;17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7" name="Google Shape;21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bb16b75e8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0" name="Google Shape;230;g2bb16b75e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i="1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17"/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body" idx="1"/>
          </p:nvPr>
        </p:nvSpPr>
        <p:spPr>
          <a:xfrm rot="5400000">
            <a:off x="6737530" y="893901"/>
            <a:ext cx="4870457" cy="5021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rgbClr val="DEDEDE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 rot="5400000">
            <a:off x="6689685" y="969274"/>
            <a:ext cx="4956928" cy="501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body" idx="1"/>
          </p:nvPr>
        </p:nvSpPr>
        <p:spPr>
          <a:xfrm rot="5400000">
            <a:off x="549997" y="964664"/>
            <a:ext cx="4956928" cy="502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27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7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27"/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i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body" idx="1"/>
          </p:nvPr>
        </p:nvSpPr>
        <p:spPr>
          <a:xfrm>
            <a:off x="6063049" y="969264"/>
            <a:ext cx="5290751" cy="2555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body" idx="2"/>
          </p:nvPr>
        </p:nvSpPr>
        <p:spPr>
          <a:xfrm>
            <a:off x="6063049" y="3621849"/>
            <a:ext cx="5290751" cy="2555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rgbClr val="DEDEDE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1"/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1"/>
          <p:cNvSpPr txBox="1"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b="0" i="1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body" idx="2"/>
          </p:nvPr>
        </p:nvSpPr>
        <p:spPr>
          <a:xfrm>
            <a:off x="517870" y="2876085"/>
            <a:ext cx="5020056" cy="3322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body" idx="3"/>
          </p:nvPr>
        </p:nvSpPr>
        <p:spPr>
          <a:xfrm>
            <a:off x="6662168" y="2178908"/>
            <a:ext cx="5021182" cy="654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b="0" i="1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body" idx="4"/>
          </p:nvPr>
        </p:nvSpPr>
        <p:spPr>
          <a:xfrm>
            <a:off x="6662168" y="2876085"/>
            <a:ext cx="5021182" cy="3322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3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body" idx="1"/>
          </p:nvPr>
        </p:nvSpPr>
        <p:spPr>
          <a:xfrm>
            <a:off x="6653182" y="987423"/>
            <a:ext cx="5020948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marL="1828800" lvl="3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body" idx="2"/>
          </p:nvPr>
        </p:nvSpPr>
        <p:spPr>
          <a:xfrm>
            <a:off x="517870" y="3361038"/>
            <a:ext cx="5020948" cy="250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1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4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4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5"/>
          <p:cNvSpPr txBox="1"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5"/>
          <p:cNvSpPr>
            <a:spLocks noGrp="1"/>
          </p:cNvSpPr>
          <p:nvPr>
            <p:ph type="pic" idx="2"/>
          </p:nvPr>
        </p:nvSpPr>
        <p:spPr>
          <a:xfrm>
            <a:off x="6662168" y="987425"/>
            <a:ext cx="5027005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5"/>
          <p:cNvSpPr txBox="1">
            <a:spLocks noGrp="1"/>
          </p:cNvSpPr>
          <p:nvPr>
            <p:ph type="body" idx="1"/>
          </p:nvPr>
        </p:nvSpPr>
        <p:spPr>
          <a:xfrm>
            <a:off x="517870" y="3340442"/>
            <a:ext cx="5020948" cy="2528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b="0" i="1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1" name="Google Shape;121;p25"/>
          <p:cNvCxnSpPr/>
          <p:nvPr/>
        </p:nvCxnSpPr>
        <p:spPr>
          <a:xfrm>
            <a:off x="11689174" y="2172428"/>
            <a:ext cx="0" cy="335474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dt" idx="10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ftr" idx="11"/>
          </p:nvPr>
        </p:nvSpPr>
        <p:spPr>
          <a:xfrm>
            <a:off x="517870" y="9771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ldNum" idx="12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p16"/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chart" Target="../charts/char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chart" Target="../charts/chart2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chart" Target="../charts/chart3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"/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"/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"/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rgbClr val="DEDEDE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"/>
          <p:cNvSpPr txBox="1">
            <a:spLocks noGrp="1"/>
          </p:cNvSpPr>
          <p:nvPr>
            <p:ph type="ctrTitle"/>
          </p:nvPr>
        </p:nvSpPr>
        <p:spPr>
          <a:xfrm>
            <a:off x="519113" y="976160"/>
            <a:ext cx="6142986" cy="193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 sz="3000"/>
              <a:t>A First Look at Public Service Websites from the Affordability Lens</a:t>
            </a:r>
            <a:endParaRPr/>
          </a:p>
        </p:txBody>
      </p:sp>
      <p:sp>
        <p:nvSpPr>
          <p:cNvPr id="152" name="Google Shape;152;p2"/>
          <p:cNvSpPr/>
          <p:nvPr/>
        </p:nvSpPr>
        <p:spPr>
          <a:xfrm>
            <a:off x="517868" y="508090"/>
            <a:ext cx="6126480" cy="14927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"/>
          <p:cNvSpPr/>
          <p:nvPr/>
        </p:nvSpPr>
        <p:spPr>
          <a:xfrm>
            <a:off x="499770" y="3612975"/>
            <a:ext cx="6162328" cy="4646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"/>
          <p:cNvSpPr txBox="1">
            <a:spLocks noGrp="1"/>
          </p:cNvSpPr>
          <p:nvPr>
            <p:ph type="subTitle" idx="1"/>
          </p:nvPr>
        </p:nvSpPr>
        <p:spPr>
          <a:xfrm>
            <a:off x="517868" y="3776870"/>
            <a:ext cx="6144230" cy="2411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 i="0"/>
              <a:t>Lake Tanganyika</a:t>
            </a:r>
            <a:endParaRPr/>
          </a:p>
          <a:p>
            <a:pPr marL="0" lvl="0" indent="-1270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/>
              <a:t>Samalie Piwan</a:t>
            </a:r>
            <a:endParaRPr sz="2000"/>
          </a:p>
          <a:p>
            <a:pPr marL="0" lvl="0" indent="-1270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/>
              <a:t>Gabriel Nishimwe</a:t>
            </a:r>
            <a:endParaRPr/>
          </a:p>
          <a:p>
            <a:pPr marL="0" lvl="0" indent="-1270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/>
              <a:t>John Waithaka</a:t>
            </a:r>
            <a:endParaRPr sz="2000"/>
          </a:p>
          <a:p>
            <a:pPr marL="0" lvl="0" indent="-1270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/>
              <a:t>Anthony Joseph Jungo</a:t>
            </a:r>
            <a:endParaRPr sz="2000"/>
          </a:p>
        </p:txBody>
      </p:sp>
      <p:pic>
        <p:nvPicPr>
          <p:cNvPr id="155" name="Google Shape;155;p2"/>
          <p:cNvPicPr preferRelativeResize="0"/>
          <p:nvPr/>
        </p:nvPicPr>
        <p:blipFill rotWithShape="1">
          <a:blip r:embed="rId5">
            <a:alphaModFix/>
          </a:blip>
          <a:srcRect l="26669" r="18288" b="-2"/>
          <a:stretch/>
        </p:blipFill>
        <p:spPr>
          <a:xfrm>
            <a:off x="7586229" y="668656"/>
            <a:ext cx="4105993" cy="5520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91C63632-0645-F708-3637-791D6B6FAB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08"/>
    </mc:Choice>
    <mc:Fallback xmlns="">
      <p:transition spd="slow" advTm="17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bb16b75e88_0_42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2bb16b75e88_0_42"/>
          <p:cNvSpPr txBox="1">
            <a:spLocks noGrp="1"/>
          </p:cNvSpPr>
          <p:nvPr>
            <p:ph type="title"/>
          </p:nvPr>
        </p:nvSpPr>
        <p:spPr>
          <a:xfrm>
            <a:off x="521208" y="976160"/>
            <a:ext cx="11155800" cy="16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/>
              <a:t>Discussions</a:t>
            </a:r>
            <a:endParaRPr/>
          </a:p>
        </p:txBody>
      </p:sp>
      <p:sp>
        <p:nvSpPr>
          <p:cNvPr id="242" name="Google Shape;242;g2bb16b75e88_0_42"/>
          <p:cNvSpPr/>
          <p:nvPr/>
        </p:nvSpPr>
        <p:spPr>
          <a:xfrm>
            <a:off x="517869" y="508090"/>
            <a:ext cx="11155800" cy="14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2bb16b75e88_0_42"/>
          <p:cNvSpPr txBox="1"/>
          <p:nvPr/>
        </p:nvSpPr>
        <p:spPr>
          <a:xfrm>
            <a:off x="587400" y="2093650"/>
            <a:ext cx="11086200" cy="41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This paper highlights underlying issues for ICT in Africa 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Skills gap in standard web development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Issues can be resolved in hours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2"/>
          <p:cNvSpPr txBox="1"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/>
              <a:t>Conclusion</a:t>
            </a:r>
            <a:endParaRPr/>
          </a:p>
        </p:txBody>
      </p:sp>
      <p:grpSp>
        <p:nvGrpSpPr>
          <p:cNvPr id="249" name="Google Shape;249;p12"/>
          <p:cNvGrpSpPr/>
          <p:nvPr/>
        </p:nvGrpSpPr>
        <p:grpSpPr>
          <a:xfrm>
            <a:off x="6662168" y="971642"/>
            <a:ext cx="5021182" cy="4865700"/>
            <a:chOff x="0" y="2378"/>
            <a:chExt cx="5021182" cy="4865700"/>
          </a:xfrm>
        </p:grpSpPr>
        <p:cxnSp>
          <p:nvCxnSpPr>
            <p:cNvPr id="250" name="Google Shape;250;p12"/>
            <p:cNvCxnSpPr/>
            <p:nvPr/>
          </p:nvCxnSpPr>
          <p:spPr>
            <a:xfrm>
              <a:off x="0" y="2378"/>
              <a:ext cx="5021182" cy="0"/>
            </a:xfrm>
            <a:prstGeom prst="straightConnector1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51" name="Google Shape;251;p12"/>
            <p:cNvSpPr/>
            <p:nvPr/>
          </p:nvSpPr>
          <p:spPr>
            <a:xfrm>
              <a:off x="0" y="2378"/>
              <a:ext cx="5021182" cy="16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2"/>
            <p:cNvSpPr txBox="1"/>
            <p:nvPr/>
          </p:nvSpPr>
          <p:spPr>
            <a:xfrm>
              <a:off x="0" y="2378"/>
              <a:ext cx="5021182" cy="16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Arial"/>
                <a:buNone/>
              </a:pPr>
              <a:r>
                <a:rPr lang="en-US" sz="21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Five authors from LUMS analyzed website performance to compare the accessibility of government service websites versus Alexa top 100 websites.</a:t>
              </a:r>
              <a:endPara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3" name="Google Shape;253;p12"/>
            <p:cNvCxnSpPr/>
            <p:nvPr/>
          </p:nvCxnSpPr>
          <p:spPr>
            <a:xfrm>
              <a:off x="0" y="1624278"/>
              <a:ext cx="5021182" cy="0"/>
            </a:xfrm>
            <a:prstGeom prst="straightConnector1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54" name="Google Shape;254;p12"/>
            <p:cNvSpPr/>
            <p:nvPr/>
          </p:nvSpPr>
          <p:spPr>
            <a:xfrm>
              <a:off x="0" y="1624278"/>
              <a:ext cx="5021182" cy="16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2"/>
            <p:cNvSpPr txBox="1"/>
            <p:nvPr/>
          </p:nvSpPr>
          <p:spPr>
            <a:xfrm>
              <a:off x="0" y="1624278"/>
              <a:ext cx="5021182" cy="16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Arial"/>
                <a:buNone/>
              </a:pPr>
              <a:r>
                <a:rPr lang="en-US" sz="21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E-government websites are improving service availability but require improvements to ensure affordability in developing countries</a:t>
              </a:r>
              <a:endPara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6" name="Google Shape;256;p12"/>
            <p:cNvCxnSpPr/>
            <p:nvPr/>
          </p:nvCxnSpPr>
          <p:spPr>
            <a:xfrm>
              <a:off x="0" y="3246178"/>
              <a:ext cx="5021182" cy="0"/>
            </a:xfrm>
            <a:prstGeom prst="straightConnector1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57" name="Google Shape;257;p12"/>
            <p:cNvSpPr/>
            <p:nvPr/>
          </p:nvSpPr>
          <p:spPr>
            <a:xfrm>
              <a:off x="0" y="3246178"/>
              <a:ext cx="5021182" cy="16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2"/>
            <p:cNvSpPr txBox="1"/>
            <p:nvPr/>
          </p:nvSpPr>
          <p:spPr>
            <a:xfrm>
              <a:off x="0" y="3246178"/>
              <a:ext cx="5021182" cy="16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0000" tIns="80000" rIns="80000" bIns="800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Arial"/>
                <a:buNone/>
              </a:pPr>
              <a:r>
                <a:rPr lang="en-US" sz="21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Findings may not generalize to all developing countries, but there is potential for improving affordability of through better web development practices.</a:t>
              </a:r>
              <a:endPara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3"/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3"/>
          <p:cNvSpPr txBox="1">
            <a:spLocks noGrp="1"/>
          </p:cNvSpPr>
          <p:nvPr>
            <p:ph type="title"/>
          </p:nvPr>
        </p:nvSpPr>
        <p:spPr>
          <a:xfrm>
            <a:off x="521208" y="976160"/>
            <a:ext cx="11155680" cy="1636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/>
              <a:t>Bibliography</a:t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p13"/>
          <p:cNvGrpSpPr/>
          <p:nvPr/>
        </p:nvGrpSpPr>
        <p:grpSpPr>
          <a:xfrm>
            <a:off x="528320" y="2780521"/>
            <a:ext cx="11155680" cy="3517640"/>
            <a:chOff x="0" y="0"/>
            <a:chExt cx="11155680" cy="3517640"/>
          </a:xfrm>
        </p:grpSpPr>
        <p:cxnSp>
          <p:nvCxnSpPr>
            <p:cNvPr id="267" name="Google Shape;267;p13"/>
            <p:cNvCxnSpPr/>
            <p:nvPr/>
          </p:nvCxnSpPr>
          <p:spPr>
            <a:xfrm>
              <a:off x="0" y="0"/>
              <a:ext cx="11155680" cy="0"/>
            </a:xfrm>
            <a:prstGeom prst="straightConnector1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68" name="Google Shape;268;p13"/>
            <p:cNvSpPr/>
            <p:nvPr/>
          </p:nvSpPr>
          <p:spPr>
            <a:xfrm>
              <a:off x="0" y="0"/>
              <a:ext cx="11155680" cy="17588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3"/>
            <p:cNvSpPr txBox="1"/>
            <p:nvPr/>
          </p:nvSpPr>
          <p:spPr>
            <a:xfrm>
              <a:off x="0" y="0"/>
              <a:ext cx="11155680" cy="17588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R. Habib, A. Inam, A. Ali, I. A. Qazi, and Z. A. Qazi, ‘A First Look at Public Service Websites from the Affordability Lens’, in </a:t>
              </a:r>
              <a:r>
                <a:rPr lang="en-US" sz="2500" b="0" i="1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Proceedings of the ACM Web Conference 2023</a:t>
              </a:r>
              <a:r>
                <a:rPr lang="en-US" sz="25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, in WWW ’23. New York, NY, USA: Association for Computing Machinery, Apr. 2023, pp. 2731–2741. doi: 10.1145/3543507.3583415.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0" name="Google Shape;270;p13"/>
            <p:cNvCxnSpPr/>
            <p:nvPr/>
          </p:nvCxnSpPr>
          <p:spPr>
            <a:xfrm>
              <a:off x="0" y="1758820"/>
              <a:ext cx="11155680" cy="0"/>
            </a:xfrm>
            <a:prstGeom prst="straightConnector1">
              <a:avLst/>
            </a:prstGeom>
            <a:solidFill>
              <a:srgbClr val="E64521"/>
            </a:solidFill>
            <a:ln w="12700" cap="flat" cmpd="sng">
              <a:solidFill>
                <a:srgbClr val="E6452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71" name="Google Shape;271;p13"/>
            <p:cNvSpPr/>
            <p:nvPr/>
          </p:nvSpPr>
          <p:spPr>
            <a:xfrm>
              <a:off x="0" y="1758820"/>
              <a:ext cx="11155680" cy="17588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3"/>
            <p:cNvSpPr txBox="1"/>
            <p:nvPr/>
          </p:nvSpPr>
          <p:spPr>
            <a:xfrm>
              <a:off x="0" y="1758820"/>
              <a:ext cx="11155680" cy="17588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Arial"/>
                <a:buNone/>
              </a:pPr>
              <a:r>
                <a:rPr lang="en-US" sz="25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‘The Mobile Economy Sub-Saharan Africa 2023’, The Mobile Economy. Accessed: Feb. 20, 2024. [Online]. Available: ht-tps://www.gsma.com/mobileeconomy/sub-saharan-africa/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"/>
          <p:cNvSpPr txBox="1">
            <a:spLocks noGrp="1"/>
          </p:cNvSpPr>
          <p:nvPr>
            <p:ph type="title"/>
          </p:nvPr>
        </p:nvSpPr>
        <p:spPr>
          <a:xfrm>
            <a:off x="517881" y="978400"/>
            <a:ext cx="11028900" cy="22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/>
              <a:t>“Despite the vital role of public service websites, their accessibility in developing countries is hindered by the cost of resource-intensive websites.”</a:t>
            </a:r>
            <a:br>
              <a:rPr lang="en-US" sz="2400"/>
            </a:br>
            <a:br>
              <a:rPr lang="en-US" sz="800">
                <a:solidFill>
                  <a:schemeClr val="dk1"/>
                </a:solidFill>
              </a:rPr>
            </a:br>
            <a:endParaRPr sz="2400"/>
          </a:p>
        </p:txBody>
      </p:sp>
      <p:sp>
        <p:nvSpPr>
          <p:cNvPr id="161" name="Google Shape;161;p3"/>
          <p:cNvSpPr txBox="1">
            <a:spLocks noGrp="1"/>
          </p:cNvSpPr>
          <p:nvPr>
            <p:ph type="body" idx="1"/>
          </p:nvPr>
        </p:nvSpPr>
        <p:spPr>
          <a:xfrm>
            <a:off x="633525" y="3831462"/>
            <a:ext cx="5021100" cy="2562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 b="1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Agenda:</a:t>
            </a:r>
            <a:endParaRPr sz="3200" b="0"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Introduction and Methods</a:t>
            </a:r>
            <a:endParaRPr sz="2800" b="0" i="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Key Findings</a:t>
            </a:r>
            <a:endParaRPr sz="2800" b="0" i="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 sz="2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Limitations and Discussions.</a:t>
            </a:r>
            <a:endParaRPr sz="2800" b="0" i="0" u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"/>
          <p:cNvSpPr txBox="1"/>
          <p:nvPr/>
        </p:nvSpPr>
        <p:spPr>
          <a:xfrm>
            <a:off x="6785725" y="3903180"/>
            <a:ext cx="5021100" cy="24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show the unaffordability of accessing e-Government services in developing countries compared to popular local websites and e-Government services in developed countries</a:t>
            </a:r>
            <a:b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4B519F42-9B3D-5BC1-89B2-003958E7AB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677"/>
    </mc:Choice>
    <mc:Fallback xmlns="">
      <p:transition spd="slow" advTm="51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"/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4"/>
          <p:cNvSpPr txBox="1"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69" name="Google Shape;169;p4"/>
          <p:cNvSpPr/>
          <p:nvPr/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4"/>
          <p:cNvSpPr txBox="1">
            <a:spLocks noGrp="1"/>
          </p:cNvSpPr>
          <p:nvPr>
            <p:ph type="body" idx="1"/>
          </p:nvPr>
        </p:nvSpPr>
        <p:spPr>
          <a:xfrm>
            <a:off x="517869" y="2294646"/>
            <a:ext cx="11044866" cy="40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 b="1"/>
              <a:t>Rumaisa Habib</a:t>
            </a:r>
            <a:r>
              <a:rPr lang="en-US" sz="2400"/>
              <a:t>: Stanford University Ph.D. Student, 2 Years Teaching Assistant at LUMS.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 b="1"/>
              <a:t>Aimen Inam: </a:t>
            </a:r>
            <a:r>
              <a:rPr lang="en-US" sz="2400"/>
              <a:t>Two Publications, Member of LUMS.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 b="1"/>
              <a:t>Ayesha Ali: </a:t>
            </a:r>
            <a:r>
              <a:rPr lang="en-US" sz="2400"/>
              <a:t>University of Toronto Economics Doctorate, Assistant Professor at LUMS.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 b="1"/>
              <a:t>Ihsan Ayyub Qazi: </a:t>
            </a:r>
            <a:r>
              <a:rPr lang="en-US" sz="2400"/>
              <a:t>University of Pittsburgh Ph.D. in CS, Associate Professor at LUMS.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 b="1"/>
              <a:t>Zafar Ayyub Qazi: </a:t>
            </a:r>
            <a:r>
              <a:rPr lang="en-US" sz="2400"/>
              <a:t>Stony Brook University Ph.D. in CS, Assistant Professor at LUMS.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2400"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/>
              <a:t>The paper aims to analyze website affordability and propose policy interventions, and was published by ACM</a:t>
            </a:r>
            <a:endParaRPr sz="2400"/>
          </a:p>
          <a:p>
            <a:pPr marL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240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EF63CCC-EEFD-ABD3-8F13-254E006A98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714"/>
    </mc:Choice>
    <mc:Fallback xmlns="">
      <p:transition spd="slow" advTm="24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"/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521208" y="976160"/>
            <a:ext cx="11155680" cy="1636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/>
              <a:t>Methods</a:t>
            </a:r>
            <a:endParaRPr/>
          </a:p>
        </p:txBody>
      </p:sp>
      <p:sp>
        <p:nvSpPr>
          <p:cNvPr id="177" name="Google Shape;177;p5"/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p5"/>
          <p:cNvGrpSpPr/>
          <p:nvPr/>
        </p:nvGrpSpPr>
        <p:grpSpPr>
          <a:xfrm>
            <a:off x="528320" y="2780521"/>
            <a:ext cx="11155680" cy="3517642"/>
            <a:chOff x="0" y="0"/>
            <a:chExt cx="11155680" cy="3517642"/>
          </a:xfrm>
        </p:grpSpPr>
        <p:sp>
          <p:nvSpPr>
            <p:cNvPr id="179" name="Google Shape;179;p5"/>
            <p:cNvSpPr/>
            <p:nvPr/>
          </p:nvSpPr>
          <p:spPr>
            <a:xfrm>
              <a:off x="0" y="0"/>
              <a:ext cx="3486150" cy="3517642"/>
            </a:xfrm>
            <a:prstGeom prst="rect">
              <a:avLst/>
            </a:prstGeom>
            <a:solidFill>
              <a:srgbClr val="CAE6EB">
                <a:alpha val="89411"/>
              </a:srgbClr>
            </a:solidFill>
            <a:ln w="12700" cap="flat" cmpd="sng">
              <a:solidFill>
                <a:srgbClr val="CAE6EB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"/>
            <p:cNvSpPr txBox="1"/>
            <p:nvPr/>
          </p:nvSpPr>
          <p:spPr>
            <a:xfrm>
              <a:off x="0" y="1336703"/>
              <a:ext cx="3486150" cy="21105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1775" tIns="330200" rIns="271775" bIns="330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 Sources: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Govt. Gateways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Google Search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UN Report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1215428" y="351764"/>
              <a:ext cx="1055292" cy="1055292"/>
            </a:xfrm>
            <a:prstGeom prst="ellipse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"/>
            <p:cNvSpPr txBox="1"/>
            <p:nvPr/>
          </p:nvSpPr>
          <p:spPr>
            <a:xfrm>
              <a:off x="1369972" y="506308"/>
              <a:ext cx="746204" cy="7462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2275" tIns="12700" rIns="82275" bIns="12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800"/>
                <a:buFont typeface="Arial"/>
                <a:buNone/>
              </a:pPr>
              <a:r>
                <a:rPr lang="en-US" sz="4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0" y="3517570"/>
              <a:ext cx="3486150" cy="72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3834765" y="0"/>
              <a:ext cx="3486150" cy="3517642"/>
            </a:xfrm>
            <a:prstGeom prst="rect">
              <a:avLst/>
            </a:prstGeom>
            <a:solidFill>
              <a:srgbClr val="CAE6EB">
                <a:alpha val="89411"/>
              </a:srgbClr>
            </a:solidFill>
            <a:ln w="12700" cap="flat" cmpd="sng">
              <a:solidFill>
                <a:srgbClr val="CAE6EB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5"/>
            <p:cNvSpPr txBox="1"/>
            <p:nvPr/>
          </p:nvSpPr>
          <p:spPr>
            <a:xfrm>
              <a:off x="3834765" y="1336703"/>
              <a:ext cx="3486150" cy="21105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1775" tIns="330200" rIns="271775" bIns="330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Research Method: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Interviews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Sample Data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Developing vs. Developed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5050193" y="351764"/>
              <a:ext cx="1055292" cy="1055292"/>
            </a:xfrm>
            <a:prstGeom prst="ellipse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"/>
            <p:cNvSpPr txBox="1"/>
            <p:nvPr/>
          </p:nvSpPr>
          <p:spPr>
            <a:xfrm>
              <a:off x="5204737" y="506308"/>
              <a:ext cx="746204" cy="7462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2275" tIns="12700" rIns="82275" bIns="12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800"/>
                <a:buFont typeface="Arial"/>
                <a:buNone/>
              </a:pPr>
              <a:r>
                <a:rPr lang="en-US" sz="4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834765" y="3517570"/>
              <a:ext cx="3486150" cy="72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7669530" y="0"/>
              <a:ext cx="3486150" cy="3517642"/>
            </a:xfrm>
            <a:prstGeom prst="rect">
              <a:avLst/>
            </a:prstGeom>
            <a:solidFill>
              <a:srgbClr val="CAE6EB">
                <a:alpha val="89411"/>
              </a:srgbClr>
            </a:solidFill>
            <a:ln w="12700" cap="flat" cmpd="sng">
              <a:solidFill>
                <a:srgbClr val="CAE6EB">
                  <a:alpha val="89411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"/>
            <p:cNvSpPr txBox="1"/>
            <p:nvPr/>
          </p:nvSpPr>
          <p:spPr>
            <a:xfrm>
              <a:off x="7669530" y="1336703"/>
              <a:ext cx="3486150" cy="21105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1775" tIns="330200" rIns="271775" bIns="330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Assessment Criteria: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EGDI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Alexa Rankings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Image Optimization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8884958" y="351764"/>
              <a:ext cx="1055292" cy="1055292"/>
            </a:xfrm>
            <a:prstGeom prst="ellipse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"/>
            <p:cNvSpPr txBox="1"/>
            <p:nvPr/>
          </p:nvSpPr>
          <p:spPr>
            <a:xfrm>
              <a:off x="9039502" y="506308"/>
              <a:ext cx="746204" cy="7462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2275" tIns="12700" rIns="82275" bIns="12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800"/>
                <a:buFont typeface="Arial"/>
                <a:buNone/>
              </a:pPr>
              <a:r>
                <a:rPr lang="en-US" sz="4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7669530" y="3517570"/>
              <a:ext cx="3486150" cy="72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038B8ACF-E3D7-EAF1-B76E-2B51B609D8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623"/>
    </mc:Choice>
    <mc:Fallback xmlns="">
      <p:transition spd="slow" advTm="43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8"/>
          <p:cNvSpPr txBox="1"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Results</a:t>
            </a:r>
            <a:endParaRPr/>
          </a:p>
        </p:txBody>
      </p:sp>
      <p:graphicFrame>
        <p:nvGraphicFramePr>
          <p:cNvPr id="199" name="Google Shape;199;p38"/>
          <p:cNvGraphicFramePr/>
          <p:nvPr/>
        </p:nvGraphicFramePr>
        <p:xfrm>
          <a:off x="517524" y="2035277"/>
          <a:ext cx="10828901" cy="4152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0" name="Google Shape;200;p38"/>
          <p:cNvSpPr txBox="1"/>
          <p:nvPr/>
        </p:nvSpPr>
        <p:spPr>
          <a:xfrm>
            <a:off x="674451" y="6565861"/>
            <a:ext cx="1067197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 First Look at Public Service Websites from the Affordability Lens</a:t>
            </a:r>
            <a:endParaRPr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11D7D0A-9C2B-ED91-0DF7-9A6EDB2A8F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262"/>
    </mc:Choice>
    <mc:Fallback xmlns="">
      <p:transition spd="slow" advTm="138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9"/>
          <p:cNvSpPr txBox="1"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Results</a:t>
            </a:r>
            <a:endParaRPr/>
          </a:p>
        </p:txBody>
      </p:sp>
      <p:graphicFrame>
        <p:nvGraphicFramePr>
          <p:cNvPr id="206" name="Google Shape;206;p39"/>
          <p:cNvGraphicFramePr/>
          <p:nvPr/>
        </p:nvGraphicFramePr>
        <p:xfrm>
          <a:off x="517524" y="2035277"/>
          <a:ext cx="10828901" cy="4152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7" name="Google Shape;207;p39"/>
          <p:cNvSpPr txBox="1"/>
          <p:nvPr/>
        </p:nvSpPr>
        <p:spPr>
          <a:xfrm>
            <a:off x="674451" y="6565861"/>
            <a:ext cx="1067197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 First Look at Public Service Websites from the Affordability Lens</a:t>
            </a:r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1F5F550-B4E9-7739-C33A-9F968600A9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498"/>
    </mc:Choice>
    <mc:Fallback xmlns="">
      <p:transition spd="slow" advTm="86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0"/>
          <p:cNvSpPr txBox="1"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Results</a:t>
            </a:r>
            <a:endParaRPr/>
          </a:p>
        </p:txBody>
      </p:sp>
      <p:graphicFrame>
        <p:nvGraphicFramePr>
          <p:cNvPr id="213" name="Google Shape;213;p40"/>
          <p:cNvGraphicFramePr/>
          <p:nvPr/>
        </p:nvGraphicFramePr>
        <p:xfrm>
          <a:off x="517524" y="2035276"/>
          <a:ext cx="10828901" cy="45130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14" name="Google Shape;214;p40"/>
          <p:cNvSpPr txBox="1"/>
          <p:nvPr/>
        </p:nvSpPr>
        <p:spPr>
          <a:xfrm>
            <a:off x="674451" y="6565861"/>
            <a:ext cx="1067197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 First Look at Public Service Websites from the Affordability Lens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8B9BF22-56CB-AA48-15D2-8317B2C288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11"/>
    </mc:Choice>
    <mc:Fallback xmlns="">
      <p:transition spd="slow" advTm="29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9"/>
          <p:cNvSpPr txBox="1">
            <a:spLocks noGrp="1"/>
          </p:cNvSpPr>
          <p:nvPr>
            <p:ph type="title"/>
          </p:nvPr>
        </p:nvSpPr>
        <p:spPr>
          <a:xfrm>
            <a:off x="517875" y="978402"/>
            <a:ext cx="5021100" cy="9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/>
              <a:t>Limitations</a:t>
            </a:r>
            <a:endParaRPr/>
          </a:p>
        </p:txBody>
      </p:sp>
      <p:grpSp>
        <p:nvGrpSpPr>
          <p:cNvPr id="220" name="Google Shape;220;p9"/>
          <p:cNvGrpSpPr/>
          <p:nvPr/>
        </p:nvGrpSpPr>
        <p:grpSpPr>
          <a:xfrm>
            <a:off x="6662168" y="969264"/>
            <a:ext cx="5021182" cy="4452412"/>
            <a:chOff x="0" y="0"/>
            <a:chExt cx="5021182" cy="4452412"/>
          </a:xfrm>
        </p:grpSpPr>
        <p:cxnSp>
          <p:nvCxnSpPr>
            <p:cNvPr id="221" name="Google Shape;221;p9"/>
            <p:cNvCxnSpPr/>
            <p:nvPr/>
          </p:nvCxnSpPr>
          <p:spPr>
            <a:xfrm>
              <a:off x="0" y="0"/>
              <a:ext cx="5021182" cy="0"/>
            </a:xfrm>
            <a:prstGeom prst="straightConnector1">
              <a:avLst/>
            </a:pr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23" name="Google Shape;223;p9"/>
            <p:cNvSpPr txBox="1"/>
            <p:nvPr/>
          </p:nvSpPr>
          <p:spPr>
            <a:xfrm>
              <a:off x="44" y="1266553"/>
              <a:ext cx="5021100" cy="87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4775" tIns="144775" rIns="144775" bIns="14477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Arial"/>
                <a:buNone/>
              </a:pPr>
              <a:r>
                <a:rPr lang="en-US" sz="2400" dirty="0">
                  <a:solidFill>
                    <a:schemeClr val="dk1"/>
                  </a:solidFill>
                </a:rPr>
                <a:t>Poor sampling of countries</a:t>
              </a:r>
              <a:endParaRPr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9"/>
            <p:cNvSpPr txBox="1"/>
            <p:nvPr/>
          </p:nvSpPr>
          <p:spPr>
            <a:xfrm>
              <a:off x="44" y="3352912"/>
              <a:ext cx="5021100" cy="109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44775" tIns="144775" rIns="144775" bIns="14477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Arial"/>
                <a:buNone/>
              </a:pPr>
              <a:r>
                <a:rPr lang="en-US" sz="2400" b="0" i="0" u="none" strike="noStrike" cap="none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Interviewed participants from a single country for entire sample</a:t>
              </a:r>
              <a:endParaRPr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9"/>
          <p:cNvSpPr txBox="1"/>
          <p:nvPr/>
        </p:nvSpPr>
        <p:spPr>
          <a:xfrm>
            <a:off x="872762" y="2235817"/>
            <a:ext cx="46908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chemeClr val="dk1"/>
                </a:solidFill>
              </a:rPr>
              <a:t>Does not factor in </a:t>
            </a:r>
            <a:r>
              <a:rPr lang="en-US" sz="2300" b="1" dirty="0">
                <a:solidFill>
                  <a:schemeClr val="dk1"/>
                </a:solidFill>
              </a:rPr>
              <a:t>web caching</a:t>
            </a:r>
            <a:r>
              <a:rPr lang="en-US" sz="2300" dirty="0">
                <a:solidFill>
                  <a:schemeClr val="dk1"/>
                </a:solidFill>
              </a:rPr>
              <a:t> in their analysis</a:t>
            </a:r>
            <a:endParaRPr sz="2300" b="1" dirty="0">
              <a:solidFill>
                <a:schemeClr val="dk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6358EE-0168-9C45-DB6A-CCD72F623887}"/>
              </a:ext>
            </a:extLst>
          </p:cNvPr>
          <p:cNvSpPr txBox="1"/>
          <p:nvPr/>
        </p:nvSpPr>
        <p:spPr>
          <a:xfrm>
            <a:off x="872762" y="4322176"/>
            <a:ext cx="409243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2300" dirty="0">
                <a:solidFill>
                  <a:schemeClr val="dk1"/>
                </a:solidFill>
              </a:rPr>
              <a:t>Only landing pages used in the analysis</a:t>
            </a:r>
          </a:p>
          <a:p>
            <a:br>
              <a:rPr lang="en-GB" sz="2300" dirty="0">
                <a:solidFill>
                  <a:schemeClr val="dk1"/>
                </a:solidFill>
              </a:rPr>
            </a:br>
            <a:endParaRPr lang="en-US" sz="2300" dirty="0">
              <a:solidFill>
                <a:schemeClr val="dk1"/>
              </a:solidFill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0BD07B8-0BC8-3FAB-8CA3-670955FEB6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151"/>
    </mc:Choice>
    <mc:Fallback>
      <p:transition spd="slow" advTm="188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bb16b75e88_0_0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2bb16b75e88_0_0"/>
          <p:cNvSpPr txBox="1">
            <a:spLocks noGrp="1"/>
          </p:cNvSpPr>
          <p:nvPr>
            <p:ph type="title"/>
          </p:nvPr>
        </p:nvSpPr>
        <p:spPr>
          <a:xfrm>
            <a:off x="521208" y="976160"/>
            <a:ext cx="11155800" cy="16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en-US"/>
              <a:t>Discussions</a:t>
            </a:r>
            <a:endParaRPr/>
          </a:p>
        </p:txBody>
      </p:sp>
      <p:sp>
        <p:nvSpPr>
          <p:cNvPr id="234" name="Google Shape;234;g2bb16b75e88_0_0"/>
          <p:cNvSpPr/>
          <p:nvPr/>
        </p:nvSpPr>
        <p:spPr>
          <a:xfrm>
            <a:off x="517869" y="508090"/>
            <a:ext cx="11155800" cy="14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2bb16b75e88_0_0"/>
          <p:cNvSpPr txBox="1"/>
          <p:nvPr/>
        </p:nvSpPr>
        <p:spPr>
          <a:xfrm>
            <a:off x="587400" y="2093650"/>
            <a:ext cx="11086200" cy="41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This paper makes assumptions not considering service accessibility 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How many governments have digitized their services?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The paper Internet Use Barriers And User Strategies highlights usage internet barriers: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❖"/>
            </a:pPr>
            <a:r>
              <a:rPr lang="en-US" sz="2000">
                <a:solidFill>
                  <a:schemeClr val="dk1"/>
                </a:solidFill>
              </a:rPr>
              <a:t>Device affordability</a:t>
            </a:r>
            <a:endParaRPr sz="2000">
              <a:solidFill>
                <a:schemeClr val="dk1"/>
              </a:solidFill>
            </a:endParaRPr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❖"/>
            </a:pPr>
            <a:r>
              <a:rPr lang="en-US" sz="2000">
                <a:solidFill>
                  <a:schemeClr val="dk1"/>
                </a:solidFill>
              </a:rPr>
              <a:t>Data bundle affordability </a:t>
            </a:r>
            <a:endParaRPr sz="2000">
              <a:solidFill>
                <a:schemeClr val="dk1"/>
              </a:solidFill>
            </a:endParaRPr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❖"/>
            </a:pPr>
            <a:r>
              <a:rPr lang="en-US" sz="2000">
                <a:solidFill>
                  <a:schemeClr val="dk1"/>
                </a:solidFill>
              </a:rPr>
              <a:t>Relevant content for users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rgbClr val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552</Words>
  <Application>Microsoft Office PowerPoint</Application>
  <PresentationFormat>Widescreen</PresentationFormat>
  <Paragraphs>78</Paragraphs>
  <Slides>12</Slides>
  <Notes>12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Arial</vt:lpstr>
      <vt:lpstr>GestaltVTI</vt:lpstr>
      <vt:lpstr>A First Look at Public Service Websites from the Affordability Lens</vt:lpstr>
      <vt:lpstr>“Despite the vital role of public service websites, their accessibility in developing countries is hindered by the cost of resource-intensive websites.”  </vt:lpstr>
      <vt:lpstr>Introduction</vt:lpstr>
      <vt:lpstr>Methods</vt:lpstr>
      <vt:lpstr>Results</vt:lpstr>
      <vt:lpstr>Results</vt:lpstr>
      <vt:lpstr>Results</vt:lpstr>
      <vt:lpstr>Limitations</vt:lpstr>
      <vt:lpstr>Discussions</vt:lpstr>
      <vt:lpstr>Discussions</vt:lpstr>
      <vt:lpstr>Conclusion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First Look at Public Service Websites from the Affordability Lens</dc:title>
  <dc:creator>Gabriel Gabe NISHIMWE</dc:creator>
  <cp:lastModifiedBy>John Gachihi Waithaka</cp:lastModifiedBy>
  <cp:revision>2</cp:revision>
  <dcterms:created xsi:type="dcterms:W3CDTF">2024-02-20T17:35:50Z</dcterms:created>
  <dcterms:modified xsi:type="dcterms:W3CDTF">2024-02-22T17:10:44Z</dcterms:modified>
</cp:coreProperties>
</file>